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639" autoAdjust="0"/>
  </p:normalViewPr>
  <p:slideViewPr>
    <p:cSldViewPr snapToGrid="0">
      <p:cViewPr varScale="1">
        <p:scale>
          <a:sx n="73" d="100"/>
          <a:sy n="73" d="100"/>
        </p:scale>
        <p:origin x="-1042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6AA005-4847-472F-8ABA-5524924EF8FC}" type="datetimeFigureOut">
              <a:rPr lang="en-SG" smtClean="0"/>
              <a:t>10/12/2019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938C88-A525-498F-BF4A-4C4FAB064F4D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45106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31F17-D50B-465D-8F5F-FE4D9FE606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6847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31F17-D50B-465D-8F5F-FE4D9FE606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61055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731F17-D50B-465D-8F5F-FE4D9FE6064B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054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31F17-D50B-465D-8F5F-FE4D9FE6064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472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Arial" pitchFamily="34" charset="0"/>
                <a:cs typeface="Arial" pitchFamily="34" charset="0"/>
              </a:defRPr>
            </a:lvl1pPr>
            <a:lvl2pPr>
              <a:defRPr>
                <a:latin typeface="Arial" pitchFamily="34" charset="0"/>
                <a:cs typeface="Arial" pitchFamily="34" charset="0"/>
              </a:defRPr>
            </a:lvl2pPr>
            <a:lvl3pPr>
              <a:defRPr>
                <a:latin typeface="Arial" pitchFamily="34" charset="0"/>
                <a:cs typeface="Arial" pitchFamily="34" charset="0"/>
              </a:defRPr>
            </a:lvl3pPr>
            <a:lvl4pPr>
              <a:defRPr>
                <a:latin typeface="Arial" pitchFamily="34" charset="0"/>
                <a:cs typeface="Arial" pitchFamily="34" charset="0"/>
              </a:defRPr>
            </a:lvl4pPr>
            <a:lvl5pPr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58BAC0-F98A-4F35-9966-5ADEDDAF1CDA}" type="datetime1">
              <a:rPr lang="en-GB" smtClean="0"/>
              <a:t>10/12/2019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7F49B-B709-4839-BFC7-1FCB5BB7029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3130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>
                <a:latin typeface="Arial" pitchFamily="34" charset="0"/>
                <a:cs typeface="Arial" pitchFamily="34" charset="0"/>
              </a:defRPr>
            </a:lvl1pPr>
            <a:lvl2pPr>
              <a:defRPr sz="2400">
                <a:latin typeface="Arial" pitchFamily="34" charset="0"/>
                <a:cs typeface="Arial" pitchFamily="34" charset="0"/>
              </a:defRPr>
            </a:lvl2pPr>
            <a:lvl3pPr>
              <a:defRPr sz="2000">
                <a:latin typeface="Arial" pitchFamily="34" charset="0"/>
                <a:cs typeface="Arial" pitchFamily="34" charset="0"/>
              </a:defRPr>
            </a:lvl3pPr>
            <a:lvl4pPr>
              <a:defRPr sz="1800">
                <a:latin typeface="Arial" pitchFamily="34" charset="0"/>
                <a:cs typeface="Arial" pitchFamily="34" charset="0"/>
              </a:defRPr>
            </a:lvl4pPr>
            <a:lvl5pPr>
              <a:defRPr sz="1800">
                <a:latin typeface="Arial" pitchFamily="34" charset="0"/>
                <a:cs typeface="Arial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2E77DE-D051-4EAB-B7B8-2ADBC2F98C96}" type="datetime1">
              <a:rPr lang="en-GB" smtClean="0"/>
              <a:t>10/12/2019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7F49B-B709-4839-BFC7-1FCB5BB7029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3147358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</p:spPr>
        <p:txBody>
          <a:bodyPr>
            <a:normAutofit/>
          </a:bodyPr>
          <a:lstStyle>
            <a:lvl1pPr algn="l">
              <a:defRPr sz="3600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>
                <a:latin typeface="Arial" pitchFamily="34" charset="0"/>
                <a:cs typeface="Arial" pitchFamily="34" charset="0"/>
              </a:defRPr>
            </a:lvl1pPr>
            <a:lvl2pPr>
              <a:defRPr sz="2000">
                <a:latin typeface="Arial" pitchFamily="34" charset="0"/>
                <a:cs typeface="Arial" pitchFamily="34" charset="0"/>
              </a:defRPr>
            </a:lvl2pPr>
            <a:lvl3pPr>
              <a:defRPr sz="1800">
                <a:latin typeface="Arial" pitchFamily="34" charset="0"/>
                <a:cs typeface="Arial" pitchFamily="34" charset="0"/>
              </a:defRPr>
            </a:lvl3pPr>
            <a:lvl4pPr>
              <a:defRPr sz="1600">
                <a:latin typeface="Arial" pitchFamily="34" charset="0"/>
                <a:cs typeface="Arial" pitchFamily="34" charset="0"/>
              </a:defRPr>
            </a:lvl4pPr>
            <a:lvl5pPr>
              <a:defRPr sz="1600">
                <a:latin typeface="Arial" pitchFamily="34" charset="0"/>
                <a:cs typeface="Arial" pitchFamily="34" charset="0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GB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14BB81-A17F-424D-8832-60492F76B678}" type="datetime1">
              <a:rPr lang="en-GB" smtClean="0"/>
              <a:t>10/12/2019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7F49B-B709-4839-BFC7-1FCB5BB7029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319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76200"/>
            <a:ext cx="10972800" cy="1143000"/>
          </a:xfrm>
        </p:spPr>
        <p:txBody>
          <a:bodyPr/>
          <a:lstStyle>
            <a:lvl1pPr algn="l">
              <a:defRPr lang="en-GB" sz="3600" b="0" i="0" u="none" strike="noStrike" baseline="0" smtClean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318A6A-E7DF-4286-959B-95392F847D91}" type="datetime1">
              <a:rPr lang="en-GB" smtClean="0"/>
              <a:t>10/12/2019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7F49B-B709-4839-BFC7-1FCB5BB7029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32794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A327ED-BC12-4F66-ACA5-6310979F4434}" type="datetime1">
              <a:rPr lang="en-GB" smtClean="0"/>
              <a:t>10/12/2019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17F49B-B709-4839-BFC7-1FCB5BB7029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3957980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rouba\Desktop\Presentation 1\4142_Dot_Powerpoint E_A3.jpg"/>
          <p:cNvPicPr>
            <a:picLocks noChangeAspect="1" noChangeArrowheads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217" y="7884"/>
            <a:ext cx="12199217" cy="68501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A9522-88C9-4E95-AC6C-715A77FED9D1}" type="datetime1">
              <a:rPr lang="en-GB" smtClean="0"/>
              <a:t>10/12/2019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17F49B-B709-4839-BFC7-1FCB5BB7029D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3918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8229600" cy="609600"/>
          </a:xfrm>
        </p:spPr>
        <p:txBody>
          <a:bodyPr>
            <a:noAutofit/>
          </a:bodyPr>
          <a:lstStyle/>
          <a:p>
            <a:r>
              <a:rPr lang="en-GB" sz="3500" spc="-40" dirty="0"/>
              <a:t>Passenger Load</a:t>
            </a:r>
            <a:endParaRPr lang="en-US" sz="3500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97533" y="2489540"/>
            <a:ext cx="6052690" cy="35267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8" t="10768" b="6642"/>
          <a:stretch/>
        </p:blipFill>
        <p:spPr>
          <a:xfrm>
            <a:off x="268439" y="2489540"/>
            <a:ext cx="7014009" cy="421876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1641230" y="1196879"/>
            <a:ext cx="384517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/>
              </a:rPr>
              <a:t>Load bundle of one service (right);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/>
              </a:rPr>
              <a:t>Passenger load assigned to individual trips in graphic timetables (below);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/>
              </a:rPr>
              <a:t>Clear presentation of passenger load distribution over time and space;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prstClr val="black"/>
                </a:solidFill>
                <a:latin typeface="Calibri"/>
              </a:rPr>
              <a:t>Trip-based deployment of different types of vehicles. </a:t>
            </a:r>
          </a:p>
        </p:txBody>
      </p:sp>
    </p:spTree>
    <p:extLst>
      <p:ext uri="{BB962C8B-B14F-4D97-AF65-F5344CB8AC3E}">
        <p14:creationId xmlns:p14="http://schemas.microsoft.com/office/powerpoint/2010/main" val="984363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8229600" cy="609600"/>
          </a:xfrm>
        </p:spPr>
        <p:txBody>
          <a:bodyPr>
            <a:noAutofit/>
          </a:bodyPr>
          <a:lstStyle/>
          <a:p>
            <a:r>
              <a:rPr lang="en-GB" sz="3500" spc="-40" dirty="0"/>
              <a:t>Passenger Boarding &amp; Alighting</a:t>
            </a:r>
            <a:endParaRPr lang="en-US" sz="3500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234" t="13065" r="1702" b="12130"/>
          <a:stretch/>
        </p:blipFill>
        <p:spPr bwMode="auto">
          <a:xfrm>
            <a:off x="1535878" y="1371600"/>
            <a:ext cx="9134473" cy="48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901702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02" t="20634" r="20317" b="14640"/>
          <a:stretch/>
        </p:blipFill>
        <p:spPr bwMode="auto">
          <a:xfrm>
            <a:off x="1557454" y="1066803"/>
            <a:ext cx="9110547" cy="57911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8229600" cy="609600"/>
          </a:xfrm>
        </p:spPr>
        <p:txBody>
          <a:bodyPr>
            <a:noAutofit/>
          </a:bodyPr>
          <a:lstStyle/>
          <a:p>
            <a:r>
              <a:rPr lang="en-GB" sz="3500" spc="-40" dirty="0"/>
              <a:t>Utilisation, Peak Load Factor &amp; Speed</a:t>
            </a:r>
            <a:endParaRPr lang="en-US" sz="35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1557455" y="1447806"/>
          <a:ext cx="2895600" cy="2514597"/>
        </p:xfrm>
        <a:graphic>
          <a:graphicData uri="http://schemas.openxmlformats.org/drawingml/2006/table">
            <a:tbl>
              <a:tblPr/>
              <a:tblGrid>
                <a:gridCol w="83820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9906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06680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49680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Service 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Utilisation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Avg</a:t>
                      </a:r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Speed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522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900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522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930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18%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30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522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940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20%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2522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950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13%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522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960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25%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24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522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970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14%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2522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980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22%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25222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990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23%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26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EECE1">
                        <a:alpha val="69804"/>
                      </a:srgb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5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09" t="48500" r="19219" b="13625"/>
          <a:stretch/>
        </p:blipFill>
        <p:spPr bwMode="auto">
          <a:xfrm>
            <a:off x="5867402" y="3962403"/>
            <a:ext cx="4410075" cy="2886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55727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1200" y="381000"/>
            <a:ext cx="8229600" cy="609600"/>
          </a:xfrm>
        </p:spPr>
        <p:txBody>
          <a:bodyPr>
            <a:noAutofit/>
          </a:bodyPr>
          <a:lstStyle/>
          <a:p>
            <a:r>
              <a:rPr lang="en-GB" sz="3500" spc="-40" dirty="0"/>
              <a:t>24-hour Runtime Profiling </a:t>
            </a:r>
            <a:endParaRPr lang="en-US" sz="3500" dirty="0"/>
          </a:p>
        </p:txBody>
      </p:sp>
      <p:sp>
        <p:nvSpPr>
          <p:cNvPr id="3" name="Rectangle 11"/>
          <p:cNvSpPr>
            <a:spLocks noGrp="1" noChangeArrowheads="1"/>
          </p:cNvSpPr>
          <p:nvPr>
            <p:ph idx="1"/>
          </p:nvPr>
        </p:nvSpPr>
        <p:spPr>
          <a:xfrm>
            <a:off x="1905000" y="1099406"/>
            <a:ext cx="8458200" cy="1567594"/>
          </a:xfrm>
        </p:spPr>
        <p:txBody>
          <a:bodyPr>
            <a:noAutofit/>
          </a:bodyPr>
          <a:lstStyle/>
          <a:p>
            <a:r>
              <a:rPr lang="en-US" sz="1600" dirty="0"/>
              <a:t>24-hour link time matrix from AVM system</a:t>
            </a:r>
          </a:p>
          <a:p>
            <a:r>
              <a:rPr lang="en-US" sz="1600" dirty="0"/>
              <a:t>24-hour runtime profile for each day type</a:t>
            </a:r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2057401"/>
            <a:ext cx="7315200" cy="46922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05625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8" t="10768" b="6642"/>
          <a:stretch/>
        </p:blipFill>
        <p:spPr>
          <a:xfrm>
            <a:off x="1073729" y="273946"/>
            <a:ext cx="10048233" cy="604378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38" t="10768" b="6642"/>
          <a:stretch/>
        </p:blipFill>
        <p:spPr>
          <a:xfrm>
            <a:off x="1226129" y="426346"/>
            <a:ext cx="10048233" cy="6043787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721663097"/>
      </p:ext>
    </p:extLst>
  </p:cSld>
  <p:clrMapOvr>
    <a:masterClrMapping/>
  </p:clrMapOvr>
</p:sld>
</file>

<file path=ppt/theme/theme1.xml><?xml version="1.0" encoding="utf-8"?>
<a:theme xmlns:a="http://schemas.openxmlformats.org/drawingml/2006/main" name="Inside pag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479</TotalTime>
  <Words>109</Words>
  <Application>Microsoft Office PowerPoint</Application>
  <PresentationFormat>Custom</PresentationFormat>
  <Paragraphs>41</Paragraphs>
  <Slides>5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Inside page</vt:lpstr>
      <vt:lpstr>Passenger Load</vt:lpstr>
      <vt:lpstr>Passenger Boarding &amp; Alighting</vt:lpstr>
      <vt:lpstr>Utilisation, Peak Load Factor &amp; Speed</vt:lpstr>
      <vt:lpstr>24-hour Runtime Profiling </vt:lpstr>
      <vt:lpstr>PowerPoint Presentation</vt:lpstr>
    </vt:vector>
  </TitlesOfParts>
  <Company>SopraSteria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Passenger Load</dc:title>
  <dc:creator>JIANG JING Oscar</dc:creator>
  <cp:lastModifiedBy>DEVADOSS Manjula</cp:lastModifiedBy>
  <cp:revision>7</cp:revision>
  <dcterms:created xsi:type="dcterms:W3CDTF">2019-12-03T04:53:13Z</dcterms:created>
  <dcterms:modified xsi:type="dcterms:W3CDTF">2019-12-10T13:53:33Z</dcterms:modified>
</cp:coreProperties>
</file>

<file path=docProps/thumbnail.jpeg>
</file>